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9" r:id="rId5"/>
    <p:sldId id="271" r:id="rId6"/>
    <p:sldId id="258" r:id="rId7"/>
    <p:sldId id="260" r:id="rId8"/>
    <p:sldId id="263" r:id="rId9"/>
    <p:sldId id="264" r:id="rId10"/>
    <p:sldId id="262" r:id="rId11"/>
    <p:sldId id="261" r:id="rId12"/>
    <p:sldId id="265" r:id="rId13"/>
    <p:sldId id="283" r:id="rId14"/>
    <p:sldId id="267" r:id="rId15"/>
    <p:sldId id="298" r:id="rId16"/>
    <p:sldId id="282" r:id="rId17"/>
    <p:sldId id="269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2725" y="-62865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1307783"/>
            <a:ext cx="9144000" cy="2387600"/>
          </a:xfrm>
        </p:spPr>
        <p:txBody>
          <a:bodyPr/>
          <a:p>
            <a:r>
              <a:rPr lang="x-none" altLang="en-US" sz="7200" b="1">
                <a:solidFill>
                  <a:schemeClr val="bg1"/>
                </a:solidFill>
              </a:rPr>
              <a:t>Linux command line cơ bản</a:t>
            </a:r>
            <a:endParaRPr lang="x-none" altLang="en-US" sz="7200" b="1">
              <a:solidFill>
                <a:schemeClr val="bg1"/>
              </a:solidFill>
            </a:endParaRPr>
          </a:p>
        </p:txBody>
      </p:sp>
      <p:pic>
        <p:nvPicPr>
          <p:cNvPr id="4" name="Picture 3" descr="/home/cuong/Desktop/PPT/Linux commands line/img/penguin.pngpengu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93895" y="3918585"/>
            <a:ext cx="2858135" cy="2858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4310" y="3077210"/>
            <a:ext cx="11970385" cy="292798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br>
              <a:rPr lang="x-none" altLang="en-US">
                <a:solidFill>
                  <a:schemeClr val="bg1"/>
                </a:solidFill>
              </a:rPr>
            </a:br>
            <a:br>
              <a:rPr lang="x-none" altLang="en-US" sz="4000">
                <a:solidFill>
                  <a:schemeClr val="bg1"/>
                </a:solidFill>
              </a:rPr>
            </a:br>
            <a:r>
              <a:rPr lang="x-none" altLang="en-US" sz="4000">
                <a:solidFill>
                  <a:schemeClr val="bg1"/>
                </a:solidFill>
              </a:rPr>
              <a:t>sed -n "</a:t>
            </a:r>
            <a:r>
              <a:rPr lang="x-none" altLang="en-US" sz="4000">
                <a:solidFill>
                  <a:srgbClr val="FFC000"/>
                </a:solidFill>
              </a:rPr>
              <a:t>&lt;vi_tri_dong_can_doc&gt;</a:t>
            </a:r>
            <a:r>
              <a:rPr lang="x-none" altLang="en-US" sz="4000">
                <a:solidFill>
                  <a:schemeClr val="bg1"/>
                </a:solidFill>
              </a:rPr>
              <a:t>p" ten_file </a:t>
            </a:r>
            <a:r>
              <a:rPr lang="x-none" altLang="en-US">
                <a:solidFill>
                  <a:schemeClr val="bg1"/>
                </a:solidFill>
              </a:rPr>
              <a:t>:</a:t>
            </a:r>
            <a:br>
              <a:rPr lang="x-none" altLang="en-US">
                <a:solidFill>
                  <a:schemeClr val="bg1"/>
                </a:solidFill>
              </a:rPr>
            </a:br>
            <a:r>
              <a:rPr lang="x-none" altLang="en-US" sz="3200">
                <a:solidFill>
                  <a:schemeClr val="bg1"/>
                </a:solidFill>
              </a:rPr>
              <a:t>đọc line n của file </a:t>
            </a:r>
            <a:br>
              <a:rPr lang="x-none" altLang="en-US">
                <a:solidFill>
                  <a:schemeClr val="bg1"/>
                </a:solidFill>
              </a:rPr>
            </a:br>
            <a:r>
              <a:rPr lang="x-none" altLang="en-US">
                <a:solidFill>
                  <a:schemeClr val="bg1"/>
                </a:solidFill>
              </a:rPr>
              <a:t> </a:t>
            </a:r>
            <a:endParaRPr lang="x-none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20445" y="235585"/>
            <a:ext cx="8493760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800">
                <a:solidFill>
                  <a:schemeClr val="bg1"/>
                </a:solidFill>
              </a:rPr>
              <a:t>sed </a:t>
            </a:r>
            <a:endParaRPr lang="x-none" altLang="en-US" sz="2000">
              <a:solidFill>
                <a:schemeClr val="bg1"/>
              </a:solidFill>
            </a:endParaRPr>
          </a:p>
          <a:p>
            <a:r>
              <a:rPr lang="x-none" altLang="en-US" sz="2000">
                <a:solidFill>
                  <a:schemeClr val="bg1"/>
                </a:solidFill>
              </a:rPr>
              <a:t> in nội dung đang đọc của file lên màn hình theo stream (kiểu xem video trên Youtube, tải đến đâu xem tới đấy), thích hợp khi xem file lớn</a:t>
            </a:r>
            <a:endParaRPr lang="x-none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4770" y="134620"/>
            <a:ext cx="9144000" cy="1820545"/>
          </a:xfrm>
        </p:spPr>
        <p:txBody>
          <a:bodyPr>
            <a:normAutofit fontScale="90000"/>
          </a:bodyPr>
          <a:p>
            <a:r>
              <a:rPr lang="x-none" altLang="en-US" sz="8000">
                <a:solidFill>
                  <a:schemeClr val="bg1"/>
                </a:solidFill>
              </a:rPr>
              <a:t>grep</a:t>
            </a:r>
            <a:r>
              <a:rPr lang="x-none" altLang="en-US">
                <a:solidFill>
                  <a:schemeClr val="bg1"/>
                </a:solidFill>
              </a:rPr>
              <a:t>  - </a:t>
            </a:r>
            <a:r>
              <a:rPr lang="x-none" altLang="en-US" sz="4000">
                <a:solidFill>
                  <a:schemeClr val="bg1"/>
                </a:solidFill>
              </a:rPr>
              <a:t>tìm nội dung trong 1 file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3" name="Picture 2" descr="pengu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45" y="4638675"/>
            <a:ext cx="2856865" cy="2856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94715" y="2950210"/>
            <a:ext cx="5692140" cy="459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x-none" altLang="en-US" sz="2400">
                <a:solidFill>
                  <a:schemeClr val="bg1"/>
                </a:solidFill>
              </a:rPr>
              <a:t>tìm  "</a:t>
            </a:r>
            <a:r>
              <a:rPr lang="x-none" altLang="en-US" sz="2400">
                <a:solidFill>
                  <a:schemeClr val="bg1"/>
                </a:solidFill>
                <a:latin typeface="Consolas" charset="0"/>
                <a:ea typeface="Ubuntu" charset="0"/>
              </a:rPr>
              <a:t>cường</a:t>
            </a:r>
            <a:r>
              <a:rPr lang="x-none" altLang="en-US" sz="2400">
                <a:solidFill>
                  <a:schemeClr val="bg1"/>
                </a:solidFill>
              </a:rPr>
              <a:t>" trong file text : 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285" y="1321435"/>
            <a:ext cx="11144250" cy="136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4400"/>
              <a:t>grep [-r: </a:t>
            </a:r>
            <a:r>
              <a:rPr lang="x-none" altLang="en-US" sz="2000"/>
              <a:t>hiện tên file chứa nội dung + dòng thỏa mãn </a:t>
            </a:r>
            <a:r>
              <a:rPr lang="x-none" altLang="en-US" sz="4400"/>
              <a:t>;  -l: </a:t>
            </a:r>
            <a:r>
              <a:rPr lang="x-none" altLang="en-US"/>
              <a:t>hiện chỉ tên dòng</a:t>
            </a:r>
            <a:r>
              <a:rPr lang="x-none" altLang="en-US" sz="4400"/>
              <a:t> ] &lt;nội dung cần tìm&gt; [ </a:t>
            </a:r>
            <a:r>
              <a:rPr lang="x-none" altLang="en-US" sz="2000"/>
              <a:t>&lt;tên_file&gt; | nếu bỏ trống là search folder</a:t>
            </a:r>
            <a:r>
              <a:rPr lang="x-none" altLang="en-US" sz="4400"/>
              <a:t> ] </a:t>
            </a:r>
            <a:endParaRPr lang="x-none" altLang="en-US" sz="4400"/>
          </a:p>
        </p:txBody>
      </p:sp>
      <p:pic>
        <p:nvPicPr>
          <p:cNvPr id="8" name="Picture 7" descr="gre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745" y="3576320"/>
            <a:ext cx="12411710" cy="3063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605" y="236220"/>
            <a:ext cx="9144000" cy="1365885"/>
          </a:xfrm>
        </p:spPr>
        <p:txBody>
          <a:bodyPr>
            <a:normAutofit/>
          </a:bodyPr>
          <a:p>
            <a:r>
              <a:rPr lang="x-none" altLang="en-US" sz="8000">
                <a:solidFill>
                  <a:schemeClr val="bg1"/>
                </a:solidFill>
              </a:rPr>
              <a:t>man </a:t>
            </a:r>
            <a:r>
              <a:rPr lang="x-none" altLang="en-US">
                <a:solidFill>
                  <a:schemeClr val="bg1"/>
                </a:solidFill>
              </a:rPr>
              <a:t>- </a:t>
            </a:r>
            <a:r>
              <a:rPr lang="x-none" altLang="en-US" sz="2400">
                <a:solidFill>
                  <a:schemeClr val="bg1"/>
                </a:solidFill>
              </a:rPr>
              <a:t>xem hướng dẫn sử dụng của lệnh khác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" y="1665605"/>
            <a:ext cx="10324465" cy="1224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eg : </a:t>
            </a:r>
            <a:r>
              <a:rPr lang="x-none" altLang="en-US" sz="4400"/>
              <a:t>man cp</a:t>
            </a:r>
            <a:endParaRPr lang="x-none" altLang="en-US" sz="4400"/>
          </a:p>
        </p:txBody>
      </p:sp>
      <p:pic>
        <p:nvPicPr>
          <p:cNvPr id="8" name="Picture 7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39165" y="-40640"/>
            <a:ext cx="14138275" cy="7308850"/>
          </a:xfrm>
          <a:prstGeom prst="rect">
            <a:avLst/>
          </a:prstGeom>
        </p:spPr>
      </p:pic>
      <p:pic>
        <p:nvPicPr>
          <p:cNvPr id="4" name="Picture 3" descr="distros-1024x7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6930" y="1119505"/>
            <a:ext cx="7973695" cy="59810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-1890395" y="108585"/>
            <a:ext cx="826770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>
                <a:solidFill>
                  <a:schemeClr val="bg1"/>
                </a:solidFill>
                <a:latin typeface="Roboto [GOOG]" charset="0"/>
                <a:ea typeface="Roboto [GOOG]" charset="0"/>
              </a:rPr>
              <a:t>LINUX distros </a:t>
            </a:r>
            <a:endParaRPr lang="x-none" altLang="en-US" sz="4000">
              <a:solidFill>
                <a:schemeClr val="bg1"/>
              </a:solidFill>
              <a:latin typeface="Roboto [GOOG]" charset="0"/>
              <a:ea typeface="Roboto [GOOG]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390890" y="108585"/>
            <a:ext cx="4851400" cy="548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 b="1">
                <a:solidFill>
                  <a:schemeClr val="bg1"/>
                </a:solidFill>
                <a:latin typeface="Roboto [GOOG]" charset="0"/>
                <a:ea typeface="Roboto [GOOG]" charset="0"/>
              </a:rPr>
              <a:t>UNIX</a:t>
            </a:r>
            <a:endParaRPr lang="x-none" altLang="en-US" sz="2800" b="1">
              <a:solidFill>
                <a:schemeClr val="bg1"/>
              </a:solidFill>
              <a:latin typeface="Roboto [GOOG]" charset="0"/>
              <a:ea typeface="Roboto [GOOG]" charset="0"/>
            </a:endParaRPr>
          </a:p>
        </p:txBody>
      </p:sp>
      <p:pic>
        <p:nvPicPr>
          <p:cNvPr id="11" name="Picture 10" descr="ma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5" y="944245"/>
            <a:ext cx="3028315" cy="1514475"/>
          </a:xfrm>
          <a:prstGeom prst="rect">
            <a:avLst/>
          </a:prstGeom>
        </p:spPr>
      </p:pic>
      <p:pic>
        <p:nvPicPr>
          <p:cNvPr id="12" name="Picture 11" descr="bs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2852420"/>
            <a:ext cx="2286000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605" y="236220"/>
            <a:ext cx="9144000" cy="1365885"/>
          </a:xfrm>
        </p:spPr>
        <p:txBody>
          <a:bodyPr>
            <a:normAutofit/>
          </a:bodyPr>
          <a:p>
            <a:r>
              <a:rPr lang="x-none" altLang="en-US" sz="8000">
                <a:solidFill>
                  <a:schemeClr val="bg1"/>
                </a:solidFill>
              </a:rPr>
              <a:t>man </a:t>
            </a:r>
            <a:r>
              <a:rPr lang="x-none" altLang="en-US">
                <a:solidFill>
                  <a:schemeClr val="bg1"/>
                </a:solidFill>
              </a:rPr>
              <a:t>- </a:t>
            </a:r>
            <a:r>
              <a:rPr lang="x-none" altLang="en-US" sz="2400">
                <a:solidFill>
                  <a:schemeClr val="bg1"/>
                </a:solidFill>
              </a:rPr>
              <a:t>xem hướng dẫn sử dụng của lệnh khác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" y="1665605"/>
            <a:ext cx="10324465" cy="1224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eg : </a:t>
            </a:r>
            <a:r>
              <a:rPr lang="x-none" altLang="en-US" sz="4400"/>
              <a:t>man cp</a:t>
            </a:r>
            <a:endParaRPr lang="x-none" altLang="en-US" sz="4400"/>
          </a:p>
        </p:txBody>
      </p:sp>
      <p:pic>
        <p:nvPicPr>
          <p:cNvPr id="8" name="Picture 7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429895"/>
            <a:ext cx="14138275" cy="73088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1899920" y="24765"/>
            <a:ext cx="9144000" cy="16427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7200" b="1">
                <a:solidFill>
                  <a:schemeClr val="bg1"/>
                </a:solidFill>
              </a:rPr>
              <a:t>IO Redirection</a:t>
            </a:r>
            <a:endParaRPr lang="x-none" altLang="en-US" sz="7200" b="1">
              <a:solidFill>
                <a:schemeClr val="bg1"/>
              </a:solidFill>
            </a:endParaRPr>
          </a:p>
        </p:txBody>
      </p:sp>
      <p:pic>
        <p:nvPicPr>
          <p:cNvPr id="10" name="Picture 9" descr="cm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2764790"/>
            <a:ext cx="11452225" cy="6616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67640" y="1950720"/>
            <a:ext cx="115519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b="1">
                <a:solidFill>
                  <a:schemeClr val="bg1"/>
                </a:solidFill>
              </a:rPr>
              <a:t> &gt;    -  tạo mới nội dung vào file text vừa chọn</a:t>
            </a:r>
            <a:endParaRPr lang="x-none" altLang="en-US" b="1">
              <a:solidFill>
                <a:schemeClr val="bg1"/>
              </a:solidFill>
            </a:endParaRPr>
          </a:p>
          <a:p>
            <a:r>
              <a:rPr lang="x-none" altLang="en-US" b="1">
                <a:solidFill>
                  <a:schemeClr val="bg1"/>
                </a:solidFill>
              </a:rPr>
              <a:t> &gt;&gt;   -  ghi tiếp nội dung vào file text chọn </a:t>
            </a:r>
            <a:endParaRPr lang="x-none" altLang="en-US" b="1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72745" y="3613150"/>
            <a:ext cx="13911580" cy="10972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p>
            <a:r>
              <a:rPr lang="x-none" altLang="en-US" sz="2400" b="1">
                <a:solidFill>
                  <a:schemeClr val="bg1"/>
                </a:solidFill>
                <a:latin typeface="Consolas" charset="0"/>
              </a:rPr>
              <a:t>eg: ping google.com &gt;&gt; pingTesst.txt</a:t>
            </a:r>
            <a:endParaRPr lang="x-none" altLang="en-US" sz="2400" b="1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400" b="1">
                <a:solidFill>
                  <a:schemeClr val="bg1"/>
                </a:solidFill>
                <a:latin typeface="Consolas" charset="0"/>
              </a:rPr>
              <a:t>     sort &lt; fruits.txt &gt; fruits_sorted.txt </a:t>
            </a:r>
            <a:endParaRPr lang="x-none" altLang="en-US" sz="2400" b="1">
              <a:solidFill>
                <a:schemeClr val="bg1"/>
              </a:solidFill>
              <a:latin typeface="Consolas" charset="0"/>
            </a:endParaRPr>
          </a:p>
          <a:p>
            <a:pPr algn="ctr"/>
            <a:r>
              <a:rPr lang="x-none" altLang="en-US" sz="1600" b="1">
                <a:solidFill>
                  <a:schemeClr val="bg1"/>
                </a:solidFill>
                <a:latin typeface="Consolas" charset="0"/>
              </a:rPr>
              <a:t>        </a:t>
            </a:r>
            <a:r>
              <a:rPr lang="x-none" altLang="en-US" b="1">
                <a:solidFill>
                  <a:schemeClr val="bg1"/>
                </a:solidFill>
                <a:latin typeface="Consolas" charset="0"/>
              </a:rPr>
              <a:t>-&gt; lấy nội dung từ file `fruits.txt` rồi sắp xếp theo thứ tự sau đó lưu thành file `fruits_sorted.txt` </a:t>
            </a:r>
            <a:endParaRPr lang="x-none" altLang="en-US" b="1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13690" y="5548630"/>
            <a:ext cx="12268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b="1">
                <a:solidFill>
                  <a:schemeClr val="bg1"/>
                </a:solidFill>
                <a:latin typeface="FreeMono" charset="0"/>
                <a:ea typeface="FreeMono" charset="0"/>
              </a:rPr>
              <a:t>Xem thêm: http://linuxcommand.org/lts0060.php</a:t>
            </a:r>
            <a:endParaRPr lang="x-none" altLang="en-US" b="1">
              <a:solidFill>
                <a:schemeClr val="bg1"/>
              </a:solidFill>
              <a:latin typeface="FreeMono" charset="0"/>
              <a:ea typeface="FreeMono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605" y="236220"/>
            <a:ext cx="9144000" cy="1365885"/>
          </a:xfrm>
        </p:spPr>
        <p:txBody>
          <a:bodyPr>
            <a:normAutofit/>
          </a:bodyPr>
          <a:p>
            <a:r>
              <a:rPr lang="x-none" altLang="en-US" sz="8000">
                <a:solidFill>
                  <a:schemeClr val="bg1"/>
                </a:solidFill>
              </a:rPr>
              <a:t>man </a:t>
            </a:r>
            <a:r>
              <a:rPr lang="x-none" altLang="en-US">
                <a:solidFill>
                  <a:schemeClr val="bg1"/>
                </a:solidFill>
              </a:rPr>
              <a:t>- </a:t>
            </a:r>
            <a:r>
              <a:rPr lang="x-none" altLang="en-US" sz="2400">
                <a:solidFill>
                  <a:schemeClr val="bg1"/>
                </a:solidFill>
              </a:rPr>
              <a:t>xem hướng dẫn sử dụng của lệnh khác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" y="1665605"/>
            <a:ext cx="10324465" cy="1224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eg : </a:t>
            </a:r>
            <a:r>
              <a:rPr lang="x-none" altLang="en-US" sz="4400"/>
              <a:t>man cp</a:t>
            </a:r>
            <a:endParaRPr lang="x-none" altLang="en-US" sz="4400"/>
          </a:p>
        </p:txBody>
      </p:sp>
      <p:pic>
        <p:nvPicPr>
          <p:cNvPr id="8" name="Picture 7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665" y="-53340"/>
            <a:ext cx="14138275" cy="73088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1899920" y="24765"/>
            <a:ext cx="9144000" cy="16427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7200" b="1">
                <a:solidFill>
                  <a:schemeClr val="bg1"/>
                </a:solidFill>
                <a:latin typeface="Roboto [GOOG]" charset="0"/>
                <a:ea typeface="Roboto [GOOG]" charset="0"/>
              </a:rPr>
              <a:t>Một số app,tool hữu ích cho môi trường terminal </a:t>
            </a:r>
            <a:endParaRPr lang="x-none" altLang="en-US" sz="7200" b="1">
              <a:solidFill>
                <a:schemeClr val="bg1"/>
              </a:solidFill>
              <a:latin typeface="Roboto [GOOG]" charset="0"/>
              <a:ea typeface="Roboto [GOOG]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305" y="1873885"/>
            <a:ext cx="13690600" cy="31089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File manager: mc 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 Download file: wget &lt;Đường dẫn file&gt;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 Xem lại nhũng lệnh đã chạy : history 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Check ổ cứng trống : df -h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Check cấu hình máy : lshw  ( Thông tin đầy đủ )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                       lshw -short     ( ngắn gọn )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Kiểm tra dung lượng RAM : free -h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Đọc file lớn : less  &lt;tên file&gt;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 -  who, whoami 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-  xem ngày tháng : date 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solidFill>
                  <a:schemeClr val="bg1"/>
                </a:solidFill>
                <a:latin typeface="Consolas" charset="0"/>
              </a:rPr>
              <a:t> - Trình duyệt web trên terminal : w3g &lt;đường dẫn&gt;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605" y="236220"/>
            <a:ext cx="9144000" cy="1365885"/>
          </a:xfrm>
        </p:spPr>
        <p:txBody>
          <a:bodyPr>
            <a:normAutofit/>
          </a:bodyPr>
          <a:p>
            <a:r>
              <a:rPr lang="x-none" altLang="en-US" sz="8000">
                <a:solidFill>
                  <a:schemeClr val="bg1"/>
                </a:solidFill>
              </a:rPr>
              <a:t>man </a:t>
            </a:r>
            <a:r>
              <a:rPr lang="x-none" altLang="en-US">
                <a:solidFill>
                  <a:schemeClr val="bg1"/>
                </a:solidFill>
              </a:rPr>
              <a:t>- </a:t>
            </a:r>
            <a:r>
              <a:rPr lang="x-none" altLang="en-US" sz="2400">
                <a:solidFill>
                  <a:schemeClr val="bg1"/>
                </a:solidFill>
              </a:rPr>
              <a:t>xem hướng dẫn sử dụng của lệnh khác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" y="1665605"/>
            <a:ext cx="10324465" cy="1224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eg : </a:t>
            </a:r>
            <a:r>
              <a:rPr lang="x-none" altLang="en-US" sz="4400"/>
              <a:t>man cp</a:t>
            </a:r>
            <a:endParaRPr lang="x-none" altLang="en-US" sz="4400"/>
          </a:p>
        </p:txBody>
      </p:sp>
      <p:pic>
        <p:nvPicPr>
          <p:cNvPr id="8" name="Picture 7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665" y="-53340"/>
            <a:ext cx="14138275" cy="73088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899920" y="24765"/>
            <a:ext cx="9144000" cy="16427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7200" b="1">
                <a:solidFill>
                  <a:schemeClr val="bg1"/>
                </a:solidFill>
                <a:latin typeface="Roboto [GOOG]" charset="0"/>
                <a:ea typeface="Roboto [GOOG]" charset="0"/>
              </a:rPr>
              <a:t>Một số app,tool hữu ích cho môi trường terminal </a:t>
            </a:r>
            <a:endParaRPr lang="x-none" altLang="en-US" sz="7200" b="1">
              <a:solidFill>
                <a:schemeClr val="bg1"/>
              </a:solidFill>
              <a:latin typeface="Roboto [GOOG]" charset="0"/>
              <a:ea typeface="Roboto [GOOG]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4605" y="2120265"/>
            <a:ext cx="13779500" cy="27736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 ==== CentOS( Fedora ,... ) ==== </a:t>
            </a:r>
            <a:endParaRPr lang="x-none" altLang="en-US" sz="2000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Tìm kiếm package:</a:t>
            </a:r>
            <a:r>
              <a:rPr lang="x-none" altLang="en-US" sz="2000" b="1">
                <a:solidFill>
                  <a:schemeClr val="bg1"/>
                </a:solidFill>
                <a:latin typeface="Consolas" charset="0"/>
              </a:rPr>
              <a:t> yum search &lt;Tên package &gt;</a:t>
            </a:r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 </a:t>
            </a:r>
            <a:endParaRPr lang="x-none" altLang="en-US" sz="2000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Cài đặt Package :</a:t>
            </a:r>
            <a:r>
              <a:rPr lang="x-none" altLang="en-US" sz="2000" b="1">
                <a:solidFill>
                  <a:schemeClr val="bg1"/>
                </a:solidFill>
                <a:latin typeface="Consolas" charset="0"/>
              </a:rPr>
              <a:t> yum install &lt;Tên package&gt;</a:t>
            </a:r>
            <a:endParaRPr lang="x-none" altLang="en-US" sz="2000" b="1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Gỡ              : </a:t>
            </a:r>
            <a:r>
              <a:rPr lang="x-none" altLang="en-US" sz="2000" b="1">
                <a:solidFill>
                  <a:schemeClr val="bg1"/>
                </a:solidFill>
                <a:latin typeface="Consolas" charset="0"/>
              </a:rPr>
              <a:t>yum remove &lt;Tên package&gt;</a:t>
            </a:r>
            <a:endParaRPr lang="x-none" altLang="en-US" sz="2000" b="1">
              <a:solidFill>
                <a:schemeClr val="bg1"/>
              </a:solidFill>
              <a:latin typeface="Consolas" charset="0"/>
            </a:endParaRPr>
          </a:p>
          <a:p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pPr algn="ctr"/>
            <a:r>
              <a:rPr lang="x-none" altLang="en-US">
                <a:solidFill>
                  <a:schemeClr val="bg1"/>
                </a:solidFill>
                <a:latin typeface="Consolas" charset="0"/>
              </a:rPr>
              <a:t>  === Debian ( Ubuntu, Xubuntu , ...  ) ===</a:t>
            </a:r>
            <a:endParaRPr lang="x-none" altLang="en-US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Tìm kiếm package:     apt search  &lt;Tên package&gt;</a:t>
            </a:r>
            <a:endParaRPr lang="x-none" altLang="en-US" sz="2000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Cài:                  apt install &lt;Tên package&gt;</a:t>
            </a:r>
            <a:endParaRPr lang="x-none" altLang="en-US" sz="2000"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 sz="2000">
                <a:solidFill>
                  <a:schemeClr val="bg1"/>
                </a:solidFill>
                <a:latin typeface="Consolas" charset="0"/>
              </a:rPr>
              <a:t>- Gỡ:                   apt autoremove &lt;Tên package&gt;</a:t>
            </a:r>
            <a:endParaRPr lang="x-none" altLang="en-US" sz="2000">
              <a:solidFill>
                <a:schemeClr val="bg1"/>
              </a:solidFill>
              <a:latin typeface="Consolas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2430" y="-193040"/>
            <a:ext cx="14138275" cy="7308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51000" y="441325"/>
            <a:ext cx="10038715" cy="3657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/>
              <a:t>asdasd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496695" y="341630"/>
            <a:ext cx="9807575" cy="18281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x-none" altLang="en-US" sz="2800">
                <a:solidFill>
                  <a:schemeClr val="bg1"/>
                </a:solidFill>
                <a:latin typeface="Roboto [GOOG]" charset="0"/>
                <a:ea typeface="Roboto [GOOG]" charset="0"/>
              </a:rPr>
              <a:t>Sử dụng `w3m` làm trình duyệt web trong môi trường terminal </a:t>
            </a:r>
            <a:endParaRPr lang="x-none" altLang="en-US" sz="2800">
              <a:solidFill>
                <a:schemeClr val="bg1"/>
              </a:solidFill>
              <a:latin typeface="Roboto [GOOG]" charset="0"/>
              <a:ea typeface="Roboto [GOOG]" charset="0"/>
            </a:endParaRPr>
          </a:p>
          <a:p>
            <a:pPr algn="ctr"/>
            <a:endParaRPr lang="x-none" altLang="en-US" sz="2800">
              <a:solidFill>
                <a:schemeClr val="bg1"/>
              </a:solidFill>
              <a:latin typeface="Roboto [GOOG]" charset="0"/>
              <a:ea typeface="Roboto [GOOG]" charset="0"/>
            </a:endParaRPr>
          </a:p>
          <a:p>
            <a:pPr algn="ctr"/>
            <a:endParaRPr lang="x-none" altLang="en-US" sz="2800">
              <a:solidFill>
                <a:schemeClr val="bg1"/>
              </a:solidFill>
              <a:latin typeface="Roboto [GOOG]" charset="0"/>
              <a:ea typeface="Roboto [GOOG]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73835" y="2389505"/>
            <a:ext cx="9947910" cy="9144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>
                <a:ln>
                  <a:noFill/>
                </a:ln>
                <a:solidFill>
                  <a:schemeClr val="bg1"/>
                </a:solidFill>
                <a:latin typeface="Consolas" charset="0"/>
              </a:rPr>
              <a:t>Cú pháp: </a:t>
            </a:r>
            <a:endParaRPr lang="x-none" altLang="en-US">
              <a:ln>
                <a:noFill/>
              </a:ln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ln>
                  <a:noFill/>
                </a:ln>
                <a:solidFill>
                  <a:schemeClr val="bg1"/>
                </a:solidFill>
                <a:latin typeface="Consolas" charset="0"/>
              </a:rPr>
              <a:t>	-  w3m &lt;Tên trang web&gt;</a:t>
            </a:r>
            <a:endParaRPr lang="x-none" altLang="en-US">
              <a:ln>
                <a:noFill/>
              </a:ln>
              <a:solidFill>
                <a:schemeClr val="bg1"/>
              </a:solidFill>
              <a:latin typeface="Consolas" charset="0"/>
            </a:endParaRPr>
          </a:p>
          <a:p>
            <a:r>
              <a:rPr lang="x-none" altLang="en-US">
                <a:ln>
                  <a:noFill/>
                </a:ln>
                <a:solidFill>
                  <a:schemeClr val="bg1"/>
                </a:solidFill>
                <a:latin typeface="Consolas" charset="0"/>
              </a:rPr>
              <a:t>	- w3m -h  : xem help  </a:t>
            </a:r>
            <a:endParaRPr lang="x-none" altLang="en-US">
              <a:ln>
                <a:noFill/>
              </a:ln>
              <a:solidFill>
                <a:schemeClr val="bg1"/>
              </a:solidFill>
              <a:latin typeface="Consolas" charset="0"/>
            </a:endParaRPr>
          </a:p>
        </p:txBody>
      </p:sp>
      <p:pic>
        <p:nvPicPr>
          <p:cNvPr id="9" name="Picture 8" descr="w3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3451225"/>
            <a:ext cx="1005840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2430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36220"/>
            <a:ext cx="11933555" cy="3295015"/>
          </a:xfrm>
        </p:spPr>
        <p:txBody>
          <a:bodyPr>
            <a:normAutofit/>
          </a:bodyPr>
          <a:p>
            <a:r>
              <a:rPr lang="x-none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lệnh 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G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o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o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l</a:t>
            </a:r>
            <a:r>
              <a:rPr lang="x-none" altLang="en-US" sz="13800" b="1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x-none" altLang="en-US">
                <a:solidFill>
                  <a:schemeClr val="bg1"/>
                </a:solidFill>
              </a:rPr>
              <a:t> :</a:t>
            </a:r>
            <a:br>
              <a:rPr lang="x-none" altLang="en-US">
                <a:solidFill>
                  <a:schemeClr val="bg1"/>
                </a:solidFill>
              </a:rPr>
            </a:br>
            <a:r>
              <a:rPr lang="x-none" altLang="en-US" sz="1600" b="1" u="sng">
                <a:solidFill>
                  <a:schemeClr val="bg1"/>
                </a:solidFill>
              </a:rPr>
              <a:t>  </a:t>
            </a:r>
            <a:r>
              <a:rPr lang="x-none" altLang="en-US" sz="3200" b="1" u="sng">
                <a:solidFill>
                  <a:schemeClr val="bg1"/>
                </a:solidFill>
              </a:rPr>
              <a:t>lệnh tổng hợp tất cả các lệnh cần tìm</a:t>
            </a:r>
            <a:endParaRPr lang="x-none" altLang="en-US" sz="3200" b="1" u="sng">
              <a:solidFill>
                <a:schemeClr val="bg1"/>
              </a:solidFill>
            </a:endParaRPr>
          </a:p>
        </p:txBody>
      </p:sp>
      <p:pic>
        <p:nvPicPr>
          <p:cNvPr id="4" name="Picture 3" descr="pengu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5" y="3919220"/>
            <a:ext cx="2858135" cy="2858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1307783"/>
            <a:ext cx="9144000" cy="23876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</a:rPr>
              <a:t>ls - list file/folder</a:t>
            </a: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3" name="Picture 2" descr="hacker-term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365" y="-218440"/>
            <a:ext cx="14138275" cy="7308850"/>
          </a:xfrm>
          <a:prstGeom prst="rect">
            <a:avLst/>
          </a:prstGeom>
        </p:spPr>
      </p:pic>
      <p:pic>
        <p:nvPicPr>
          <p:cNvPr id="7" name="Picture 6" descr="/home/cuong/Desktop/PPT/Linux commands line/img/penguin.pngpengui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23680" y="4462145"/>
            <a:ext cx="2858135" cy="28581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81990" y="-60960"/>
            <a:ext cx="10674350" cy="6675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1 - cd : change dir 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3200">
                <a:solidFill>
                  <a:schemeClr val="bg1"/>
                </a:solidFill>
              </a:rPr>
              <a:t>2 -  ls : list file/folder</a:t>
            </a:r>
            <a:endParaRPr lang="x-none" altLang="en-US" sz="32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3</a:t>
            </a:r>
            <a:r>
              <a:rPr lang="en-US" sz="2800">
                <a:solidFill>
                  <a:schemeClr val="bg1"/>
                </a:solidFill>
              </a:rPr>
              <a:t> - mkdir : make directory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4</a:t>
            </a:r>
            <a:r>
              <a:rPr lang="en-US" sz="2800">
                <a:solidFill>
                  <a:schemeClr val="bg1"/>
                </a:solidFill>
              </a:rPr>
              <a:t> - cp : copy dir or file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5</a:t>
            </a:r>
            <a:r>
              <a:rPr lang="en-US" sz="2800">
                <a:solidFill>
                  <a:schemeClr val="bg1"/>
                </a:solidFill>
              </a:rPr>
              <a:t> - rm : delete dir or file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6</a:t>
            </a:r>
            <a:r>
              <a:rPr lang="en-US" sz="2800">
                <a:solidFill>
                  <a:schemeClr val="bg1"/>
                </a:solidFill>
              </a:rPr>
              <a:t> - touch : tạo file bất kì</a:t>
            </a:r>
            <a:endParaRPr lang="en-US" sz="28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7</a:t>
            </a:r>
            <a:r>
              <a:rPr lang="en-US" sz="2800">
                <a:solidFill>
                  <a:schemeClr val="bg1"/>
                </a:solidFill>
              </a:rPr>
              <a:t> - ls : list file / folder 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8</a:t>
            </a:r>
            <a:r>
              <a:rPr lang="en-US" sz="2800">
                <a:solidFill>
                  <a:schemeClr val="bg1"/>
                </a:solidFill>
              </a:rPr>
              <a:t> - cat : in TOÀN BỘ nội dung của file ra command line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9</a:t>
            </a:r>
            <a:r>
              <a:rPr lang="en-US" sz="2800">
                <a:solidFill>
                  <a:schemeClr val="bg1"/>
                </a:solidFill>
              </a:rPr>
              <a:t> - sed : in nội dung đang đọc của file lên màn hình (kiểu xem video trên Youtube, tải đến đâu xem tới đấy)</a:t>
            </a:r>
            <a:endParaRPr lang="en-US" sz="28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10</a:t>
            </a:r>
            <a:r>
              <a:rPr lang="en-US" sz="2800">
                <a:solidFill>
                  <a:schemeClr val="bg1"/>
                </a:solidFill>
              </a:rPr>
              <a:t> - grep : tìm nội dung dòng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1</a:t>
            </a:r>
            <a:r>
              <a:rPr lang="x-none" altLang="en-US" sz="28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- trình soạn thảo văn bản : nano , vim  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x-none" altLang="en-US" sz="2800">
                <a:solidFill>
                  <a:schemeClr val="bg1"/>
                </a:solidFill>
              </a:rPr>
              <a:t>12 - man : lệnh xem hướng dẫn sử dụng của lệnh khác</a:t>
            </a:r>
            <a:endParaRPr lang="x-none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2900" y="283528"/>
            <a:ext cx="9144000" cy="2387600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</a:rPr>
              <a:t>cd - change dir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/home/cuong/Desktop/PPT/Linux commands line/img/penguin.pngpengu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32010" y="4451350"/>
            <a:ext cx="2858135" cy="2858135"/>
          </a:xfrm>
          <a:prstGeom prst="rect">
            <a:avLst/>
          </a:prstGeom>
        </p:spPr>
      </p:pic>
      <p:pic>
        <p:nvPicPr>
          <p:cNvPr id="7" name="Picture 6" descr="c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134870"/>
            <a:ext cx="8576310" cy="13741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891655" y="2640330"/>
            <a:ext cx="12700" cy="230187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84830" y="52203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47640" y="4929505"/>
            <a:ext cx="3237865" cy="98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200">
                <a:ln>
                  <a:solidFill>
                    <a:sysClr val="windowText" lastClr="000000"/>
                  </a:solidFill>
                </a:ln>
              </a:rPr>
              <a:t>đang ở  folder </a:t>
            </a:r>
            <a:endParaRPr lang="x-none" altLang="en-US" sz="120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x-none" altLang="en-US">
                <a:ln>
                  <a:solidFill>
                    <a:sysClr val="windowText" lastClr="000000"/>
                  </a:solidFill>
                </a:ln>
              </a:rPr>
              <a:t>"Linux commands line"</a:t>
            </a:r>
            <a:endParaRPr lang="x-none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197985" y="2608580"/>
            <a:ext cx="910590" cy="2263775"/>
          </a:xfrm>
          <a:prstGeom prst="straightConnector1">
            <a:avLst/>
          </a:prstGeom>
          <a:ln w="222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09445" y="4796790"/>
            <a:ext cx="2390140" cy="10623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 sz="1200">
                <a:ln>
                  <a:solidFill>
                    <a:sysClr val="windowText" lastClr="000000"/>
                  </a:solidFill>
                </a:ln>
              </a:rPr>
              <a:t>vào folder PPT : </a:t>
            </a:r>
            <a:br>
              <a:rPr lang="x-none" altLang="en-US">
                <a:ln>
                  <a:solidFill>
                    <a:sysClr val="windowText" lastClr="000000"/>
                  </a:solidFill>
                </a:ln>
              </a:rPr>
            </a:br>
            <a:r>
              <a:rPr lang="x-none" altLang="en-US" sz="2400">
                <a:ln>
                  <a:solidFill>
                    <a:sysClr val="windowText" lastClr="000000"/>
                  </a:solidFill>
                </a:ln>
              </a:rPr>
              <a:t>cd ../</a:t>
            </a:r>
            <a:br>
              <a:rPr lang="x-none" altLang="en-US">
                <a:ln>
                  <a:solidFill>
                    <a:sysClr val="windowText" lastClr="000000"/>
                  </a:solidFill>
                </a:ln>
              </a:rPr>
            </a:br>
            <a:r>
              <a:rPr lang="x-none" altLang="en-US" sz="1400">
                <a:ln>
                  <a:solidFill>
                    <a:sysClr val="windowText" lastClr="000000"/>
                  </a:solidFill>
                </a:ln>
              </a:rPr>
              <a:t>^-- "nhảy lên 1 bậc"</a:t>
            </a:r>
            <a:endParaRPr lang="x-none" altLang="en-US" sz="140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79865" y="2741930"/>
            <a:ext cx="417195" cy="2048510"/>
          </a:xfrm>
          <a:prstGeom prst="straightConnector1">
            <a:avLst/>
          </a:prstGeom>
          <a:ln w="25400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029065" y="4689475"/>
            <a:ext cx="2833370" cy="15678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en-US" sz="1200"/>
              <a:t>vào folder img :</a:t>
            </a:r>
            <a:r>
              <a:rPr lang="x-none" altLang="en-US"/>
              <a:t> </a:t>
            </a:r>
            <a:br>
              <a:rPr lang="x-none" altLang="en-US"/>
            </a:br>
            <a:r>
              <a:rPr lang="x-none" altLang="en-US"/>
              <a:t>cd img</a:t>
            </a:r>
            <a:endParaRPr lang="x-none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277495" y="6548755"/>
            <a:ext cx="836485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 nếu folder có dấu cách thì  phải để trong ngoặc, eg: cd "Linux commands line"</a:t>
            </a:r>
            <a:endParaRPr lang="x-none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4495" y="-9271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44133"/>
            <a:ext cx="9144000" cy="2387600"/>
          </a:xfrm>
        </p:spPr>
        <p:txBody>
          <a:bodyPr>
            <a:normAutofit/>
          </a:bodyPr>
          <a:p>
            <a:r>
              <a:rPr lang="x-none" altLang="en-US">
                <a:solidFill>
                  <a:schemeClr val="bg1"/>
                </a:solidFill>
              </a:rPr>
              <a:t>ls - list file / folder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/home/cuong/Desktop/PPT/Linux commands line/img/penguin.pngpengu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87815" y="4134485"/>
            <a:ext cx="2858135" cy="28581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4940" y="4324350"/>
            <a:ext cx="8448675" cy="582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32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ls -a </a:t>
            </a:r>
            <a:r>
              <a:rPr lang="x-none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list tất cả folder và file + file ẩn</a:t>
            </a:r>
            <a:endParaRPr lang="x-none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4625" y="1471295"/>
            <a:ext cx="7068185" cy="582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x-none" altLang="en-US" sz="32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ls </a:t>
            </a:r>
            <a:r>
              <a:rPr lang="x-none" altLang="en-US" sz="14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x-none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list </a:t>
            </a:r>
            <a:r>
              <a:rPr lang="x-none" altLang="en-US" sz="14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folder _ file</a:t>
            </a:r>
            <a:endParaRPr lang="x-none" altLang="en-US" sz="14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9" descr="ls"/>
          <p:cNvPicPr>
            <a:picLocks noChangeAspect="1"/>
          </p:cNvPicPr>
          <p:nvPr/>
        </p:nvPicPr>
        <p:blipFill>
          <a:blip r:embed="rId3"/>
          <a:srcRect l="976" t="7064" r="-976" b="66837"/>
          <a:stretch>
            <a:fillRect/>
          </a:stretch>
        </p:blipFill>
        <p:spPr>
          <a:xfrm>
            <a:off x="-157480" y="2169795"/>
            <a:ext cx="11644630" cy="1911985"/>
          </a:xfrm>
          <a:prstGeom prst="rect">
            <a:avLst/>
          </a:prstGeom>
        </p:spPr>
      </p:pic>
      <p:pic>
        <p:nvPicPr>
          <p:cNvPr id="11" name="Picture 10" descr="ls -a"/>
          <p:cNvPicPr>
            <a:picLocks noChangeAspect="1"/>
          </p:cNvPicPr>
          <p:nvPr/>
        </p:nvPicPr>
        <p:blipFill>
          <a:blip r:embed="rId4"/>
          <a:srcRect l="7027" t="-2353" r="-7027" b="77345"/>
          <a:stretch>
            <a:fillRect/>
          </a:stretch>
        </p:blipFill>
        <p:spPr>
          <a:xfrm>
            <a:off x="-93980" y="5115560"/>
            <a:ext cx="12294235" cy="15995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59680" y="6179820"/>
            <a:ext cx="2625090" cy="189230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07760" y="4917440"/>
            <a:ext cx="0" cy="12998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135245" y="4513580"/>
            <a:ext cx="2221230" cy="641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>
                <a:ln>
                  <a:noFill/>
                </a:ln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file ẩn có dấu . trước tên</a:t>
            </a:r>
            <a:endParaRPr lang="x-none" altLang="en-US">
              <a:ln>
                <a:noFill/>
              </a:ln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935" y="121920"/>
            <a:ext cx="9144000" cy="1163955"/>
          </a:xfrm>
        </p:spPr>
        <p:txBody>
          <a:bodyPr/>
          <a:p>
            <a:r>
              <a:rPr lang="x-none" altLang="en-US">
                <a:solidFill>
                  <a:schemeClr val="bg1"/>
                </a:solidFill>
              </a:rPr>
              <a:t>mkdir - tạo folder</a:t>
            </a: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pengu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790" y="4246880"/>
            <a:ext cx="2858135" cy="28581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69315" y="2128520"/>
            <a:ext cx="715645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noFill/>
              </a:rPr>
              <a:t>ddmk</a:t>
            </a:r>
            <a:endParaRPr lang="x-none" altLang="en-US"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2405" y="2002790"/>
            <a:ext cx="7193915" cy="2511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x-none" altLang="en-US" sz="2800"/>
              <a:t>mkdir test</a:t>
            </a:r>
            <a:r>
              <a:rPr lang="x-none" altLang="en-US"/>
              <a:t> : tạo folder test</a:t>
            </a:r>
            <a:endParaRPr lang="x-none" altLang="en-US"/>
          </a:p>
          <a:p>
            <a:pPr algn="l"/>
            <a:endParaRPr lang="x-none" altLang="en-US"/>
          </a:p>
          <a:p>
            <a:pPr algn="l"/>
            <a:r>
              <a:rPr lang="x-none" altLang="en-US" sz="2800"/>
              <a:t>mkdir ../test </a:t>
            </a:r>
            <a:r>
              <a:rPr lang="x-none" altLang="en-US"/>
              <a:t>: tạo folder test ở bên trên folder hiện tại</a:t>
            </a:r>
            <a:endParaRPr lang="x-none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803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546735"/>
            <a:ext cx="9144000" cy="1731645"/>
          </a:xfrm>
        </p:spPr>
        <p:txBody>
          <a:bodyPr>
            <a:normAutofit fontScale="90000"/>
          </a:bodyPr>
          <a:p>
            <a:r>
              <a:rPr lang="x-none" altLang="en-US" sz="9600">
                <a:solidFill>
                  <a:schemeClr val="bg1"/>
                </a:solidFill>
              </a:rPr>
              <a:t>cp</a:t>
            </a:r>
            <a:r>
              <a:rPr lang="x-none" altLang="en-US">
                <a:solidFill>
                  <a:schemeClr val="bg1"/>
                </a:solidFill>
              </a:rPr>
              <a:t> : </a:t>
            </a:r>
            <a:r>
              <a:rPr lang="x-none" altLang="en-US" sz="4000">
                <a:solidFill>
                  <a:schemeClr val="bg1"/>
                </a:solidFill>
              </a:rPr>
              <a:t>Câu lệnh copy dir / file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3" name="Picture 2" descr="pengu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405" y="4398645"/>
            <a:ext cx="2856865" cy="2856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23010" y="4004945"/>
            <a:ext cx="9440545" cy="207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eg : copy file abc sang file abc copy :    </a:t>
            </a:r>
            <a:endParaRPr lang="x-none" altLang="en-US">
              <a:solidFill>
                <a:schemeClr val="bg1"/>
              </a:solidFill>
            </a:endParaRPr>
          </a:p>
          <a:p>
            <a:r>
              <a:rPr lang="x-none" altLang="en-US">
                <a:solidFill>
                  <a:schemeClr val="bg1"/>
                </a:solidFill>
              </a:rPr>
              <a:t>   </a:t>
            </a:r>
            <a:r>
              <a:rPr lang="x-none" altLang="en-US" sz="4400">
                <a:solidFill>
                  <a:schemeClr val="bg1"/>
                </a:solidFill>
              </a:rPr>
              <a:t>cp abc "abc copy"</a:t>
            </a:r>
            <a:endParaRPr lang="x-none" altLang="en-US" sz="4400">
              <a:solidFill>
                <a:schemeClr val="bg1"/>
              </a:solidFill>
            </a:endParaRPr>
          </a:p>
          <a:p>
            <a:r>
              <a:rPr lang="x-none" altLang="en-US" sz="2400">
                <a:solidFill>
                  <a:schemeClr val="bg1"/>
                </a:solidFill>
              </a:rPr>
              <a:t>copy folder music :</a:t>
            </a:r>
            <a:endParaRPr lang="x-none" altLang="en-US" sz="2400">
              <a:solidFill>
                <a:schemeClr val="bg1"/>
              </a:solidFill>
            </a:endParaRPr>
          </a:p>
          <a:p>
            <a:r>
              <a:rPr lang="x-none" altLang="en-US" sz="4400">
                <a:solidFill>
                  <a:schemeClr val="bg1"/>
                </a:solidFill>
              </a:rPr>
              <a:t> cp -r music "music copy" </a:t>
            </a:r>
            <a:endParaRPr lang="x-none" altLang="en-US" sz="44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1460" y="2009775"/>
            <a:ext cx="11560175" cy="5054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 sz="2700" b="1">
                <a:solidFill>
                  <a:schemeClr val="bg1"/>
                </a:solidFill>
              </a:rPr>
              <a:t>cp [ -r : nếu là folder] &lt;tên file/folder copy&gt; &lt;đường dẫn file và tên file &gt;</a:t>
            </a:r>
            <a:endParaRPr lang="x-none" altLang="en-US" sz="27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803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335" y="322898"/>
            <a:ext cx="9144000" cy="2387600"/>
          </a:xfrm>
        </p:spPr>
        <p:txBody>
          <a:bodyPr>
            <a:normAutofit fontScale="90000"/>
          </a:bodyPr>
          <a:p>
            <a:r>
              <a:rPr lang="x-none" altLang="en-US" sz="11500">
                <a:solidFill>
                  <a:schemeClr val="bg1"/>
                </a:solidFill>
              </a:rPr>
              <a:t>rm</a:t>
            </a:r>
            <a:r>
              <a:rPr lang="x-none" altLang="en-US">
                <a:solidFill>
                  <a:schemeClr val="bg1"/>
                </a:solidFill>
              </a:rPr>
              <a:t> - delete dir or file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/home/cuong/Desktop/PPT/Linux commands line/img/penguin.pngpengu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19285" y="4486910"/>
            <a:ext cx="2858135" cy="28581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33780" y="3575685"/>
            <a:ext cx="9440545" cy="207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>
                <a:solidFill>
                  <a:schemeClr val="bg1"/>
                </a:solidFill>
              </a:rPr>
              <a:t>eg : xóa file abc :    </a:t>
            </a:r>
            <a:endParaRPr lang="x-none" altLang="en-US">
              <a:solidFill>
                <a:schemeClr val="bg1"/>
              </a:solidFill>
            </a:endParaRPr>
          </a:p>
          <a:p>
            <a:r>
              <a:rPr lang="x-none" altLang="en-US">
                <a:solidFill>
                  <a:schemeClr val="bg1"/>
                </a:solidFill>
              </a:rPr>
              <a:t>   </a:t>
            </a:r>
            <a:r>
              <a:rPr lang="x-none" altLang="en-US" sz="4400">
                <a:solidFill>
                  <a:schemeClr val="bg1"/>
                </a:solidFill>
              </a:rPr>
              <a:t>rm abc </a:t>
            </a:r>
            <a:endParaRPr lang="x-none" altLang="en-US" sz="4400">
              <a:solidFill>
                <a:schemeClr val="bg1"/>
              </a:solidFill>
            </a:endParaRPr>
          </a:p>
          <a:p>
            <a:r>
              <a:rPr lang="x-none" altLang="en-US" sz="2400">
                <a:solidFill>
                  <a:schemeClr val="bg1"/>
                </a:solidFill>
              </a:rPr>
              <a:t>xóa folder music :</a:t>
            </a:r>
            <a:endParaRPr lang="x-none" altLang="en-US" sz="2400">
              <a:solidFill>
                <a:schemeClr val="bg1"/>
              </a:solidFill>
            </a:endParaRPr>
          </a:p>
          <a:p>
            <a:r>
              <a:rPr lang="x-none" altLang="en-US" sz="4400">
                <a:solidFill>
                  <a:schemeClr val="bg1"/>
                </a:solidFill>
              </a:rPr>
              <a:t> rm -r music</a:t>
            </a:r>
            <a:endParaRPr lang="x-none" altLang="en-US" sz="44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1460" y="2009775"/>
            <a:ext cx="11560175" cy="5054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x-none" altLang="en-US" sz="2700" b="1">
                <a:solidFill>
                  <a:schemeClr val="bg1"/>
                </a:solidFill>
              </a:rPr>
              <a:t>rm [ -r : nếu là folder -f : force delete ] &lt;tên file/folder copy&gt; </a:t>
            </a:r>
            <a:endParaRPr lang="x-none" altLang="en-US" sz="27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665" y="-193040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1307783"/>
            <a:ext cx="9144000" cy="2387600"/>
          </a:xfrm>
        </p:spPr>
        <p:txBody>
          <a:bodyPr/>
          <a:p>
            <a:r>
              <a:rPr lang="x-none" altLang="en-US" sz="7200">
                <a:solidFill>
                  <a:schemeClr val="bg1"/>
                </a:solidFill>
              </a:rPr>
              <a:t>touch </a:t>
            </a:r>
            <a:r>
              <a:rPr lang="x-none" altLang="en-US">
                <a:solidFill>
                  <a:schemeClr val="bg1"/>
                </a:solidFill>
              </a:rPr>
              <a:t>-  tạo file bất kì</a:t>
            </a:r>
            <a:br>
              <a:rPr lang="x-none" altLang="en-US">
                <a:solidFill>
                  <a:schemeClr val="bg1"/>
                </a:solidFill>
              </a:rPr>
            </a:br>
            <a:endParaRPr lang="x-none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pengu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5" y="3919220"/>
            <a:ext cx="2858135" cy="2858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hacker-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7030" y="-268605"/>
            <a:ext cx="14138275" cy="730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31165" y="340995"/>
            <a:ext cx="14186535" cy="2412365"/>
          </a:xfrm>
        </p:spPr>
        <p:txBody>
          <a:bodyPr>
            <a:normAutofit/>
          </a:bodyPr>
          <a:p>
            <a:r>
              <a:rPr lang="x-none" altLang="en-US" sz="6600">
                <a:solidFill>
                  <a:schemeClr val="bg1"/>
                </a:solidFill>
              </a:rPr>
              <a:t>cat  &lt;ten_file&gt;</a:t>
            </a:r>
            <a:r>
              <a:rPr lang="x-none" altLang="en-US">
                <a:solidFill>
                  <a:schemeClr val="bg1"/>
                </a:solidFill>
              </a:rPr>
              <a:t> :  </a:t>
            </a:r>
            <a:r>
              <a:rPr lang="x-none" altLang="en-US" sz="2400">
                <a:solidFill>
                  <a:schemeClr val="bg1"/>
                </a:solidFill>
              </a:rPr>
              <a:t>in toàn bộ nội dung file lên màn hình</a:t>
            </a:r>
            <a:endParaRPr lang="x-none" altLang="en-US" sz="24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81760" y="4457700"/>
            <a:ext cx="10962640" cy="828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x-none" altLang="en-US" sz="4000">
                <a:solidFill>
                  <a:schemeClr val="bg1"/>
                </a:solidFill>
              </a:rPr>
              <a:t>* Đối với những file text lớn :  </a:t>
            </a:r>
            <a:r>
              <a:rPr lang="x-none" altLang="en-US" sz="4800">
                <a:solidFill>
                  <a:schemeClr val="bg1"/>
                </a:solidFill>
              </a:rPr>
              <a:t>less &lt;tên file&gt; </a:t>
            </a:r>
            <a:endParaRPr lang="x-none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3438</Words>
  <Application>Kingsoft Office WPP</Application>
  <PresentationFormat>Widescreen</PresentationFormat>
  <Paragraphs>150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Theme</vt:lpstr>
      <vt:lpstr>Linux command line cơ bản</vt:lpstr>
      <vt:lpstr>ls - list file/folder</vt:lpstr>
      <vt:lpstr>cd - change dir </vt:lpstr>
      <vt:lpstr>ls - list file / folder </vt:lpstr>
      <vt:lpstr>mkdir - tạo folder</vt:lpstr>
      <vt:lpstr>cp : Câu lệnh copy dir / file </vt:lpstr>
      <vt:lpstr>rm - delete dir or file </vt:lpstr>
      <vt:lpstr>touch -  tạo file bất kì </vt:lpstr>
      <vt:lpstr>cat  &lt;ten_file&gt; :  in toàn bộ nội dung file lên màn hình</vt:lpstr>
      <vt:lpstr>  sed -n "&lt;vi_tri_dong_can_doc&gt;p" ten_file : đọc line n của file   </vt:lpstr>
      <vt:lpstr>grep  - tìm nội dung trong 1 file </vt:lpstr>
      <vt:lpstr>man - xem hướng dẫn sử dụng của lệnh khác</vt:lpstr>
      <vt:lpstr>man - xem hướng dẫn sử dụng của lệnh khác</vt:lpstr>
      <vt:lpstr>man - xem hướng dẫn sử dụng của lệnh khác</vt:lpstr>
      <vt:lpstr>man - xem hướng dẫn sử dụng của lệnh khác</vt:lpstr>
      <vt:lpstr>lệnh Google :   lệnh tổng hợp tất cả các lệnh cần tìm</vt:lpstr>
      <vt:lpstr>lệnh Google :   lệnh tổng hợp tất cả các lệnh cần tìm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cơ bản</dc:title>
  <dc:creator>cuong</dc:creator>
  <cp:lastModifiedBy>cuong</cp:lastModifiedBy>
  <cp:revision>36</cp:revision>
  <dcterms:created xsi:type="dcterms:W3CDTF">2017-02-24T13:03:59Z</dcterms:created>
  <dcterms:modified xsi:type="dcterms:W3CDTF">2017-02-24T13:03:59Z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